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6"/>
  </p:notesMasterIdLst>
  <p:handoutMasterIdLst>
    <p:handoutMasterId r:id="rId17"/>
  </p:handoutMasterIdLst>
  <p:sldIdLst>
    <p:sldId id="290" r:id="rId3"/>
    <p:sldId id="258" r:id="rId4"/>
    <p:sldId id="346" r:id="rId5"/>
    <p:sldId id="327" r:id="rId6"/>
    <p:sldId id="360" r:id="rId7"/>
    <p:sldId id="361" r:id="rId8"/>
    <p:sldId id="362" r:id="rId9"/>
    <p:sldId id="363" r:id="rId10"/>
    <p:sldId id="365" r:id="rId11"/>
    <p:sldId id="366" r:id="rId12"/>
    <p:sldId id="367" r:id="rId13"/>
    <p:sldId id="368" r:id="rId14"/>
    <p:sldId id="369" r:id="rId15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68"/>
    <a:srgbClr val="210DB3"/>
    <a:srgbClr val="106FB0"/>
    <a:srgbClr val="0530BB"/>
    <a:srgbClr val="034ABD"/>
    <a:srgbClr val="0B5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100" d="100"/>
          <a:sy n="100" d="100"/>
        </p:scale>
        <p:origin x="-2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media/media1.wma>
</file>

<file path=ppt/media/media10.wma>
</file>

<file path=ppt/media/media11.wma>
</file>

<file path=ppt/media/media12.wma>
</file>

<file path=ppt/media/media13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5/28/2020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5/28/2020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6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13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82"/>
    </mc:Choice>
    <mc:Fallback>
      <p:transition spd="slow" advTm="50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990600"/>
            <a:ext cx="8458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On moving a constant,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What happens to the rest of the register’s bits?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What about moving an immediate larger than 255?</a:t>
            </a: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rgbClr val="FF0000"/>
                </a:solidFill>
              </a:rPr>
              <a:t>MOV </a:t>
            </a:r>
            <a:r>
              <a:rPr lang="en-US" sz="2800" b="1" dirty="0">
                <a:solidFill>
                  <a:srgbClr val="FF0000"/>
                </a:solidFill>
              </a:rPr>
              <a:t>R1,#</a:t>
            </a:r>
            <a:r>
              <a:rPr lang="en-US" sz="2800" b="1" dirty="0" smtClean="0">
                <a:solidFill>
                  <a:srgbClr val="FF0000"/>
                </a:solidFill>
              </a:rPr>
              <a:t>505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Will cause an error! Why?</a:t>
            </a:r>
            <a:endParaRPr lang="en-US" sz="2000" b="1" dirty="0"/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/>
            </a:r>
            <a:br>
              <a:rPr lang="en-US" sz="2800" b="1" dirty="0">
                <a:solidFill>
                  <a:srgbClr val="C00000"/>
                </a:solidFill>
              </a:rPr>
            </a:b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MOV Instruction: Examples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9731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628"/>
    </mc:Choice>
    <mc:Fallback>
      <p:transition spd="slow" advTm="161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990600"/>
            <a:ext cx="8458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ADD Rd,Rn,Op2 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Add Rn </a:t>
            </a:r>
            <a:r>
              <a:rPr lang="en-US" sz="2800" b="1" dirty="0"/>
              <a:t>to Op2 and store the result in </a:t>
            </a:r>
            <a:r>
              <a:rPr lang="en-US" sz="2800" b="1" dirty="0" smtClean="0"/>
              <a:t>Rd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Op2 can be immediate (an 8-bit value)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Op2 can be a register </a:t>
            </a:r>
            <a:r>
              <a:rPr lang="en-US" sz="2400" b="1" dirty="0">
                <a:solidFill>
                  <a:srgbClr val="FF0000"/>
                </a:solidFill>
              </a:rPr>
              <a:t>Rm</a:t>
            </a: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/>
            </a:r>
            <a:br>
              <a:rPr lang="en-US" sz="2800" b="1" dirty="0">
                <a:solidFill>
                  <a:srgbClr val="C00000"/>
                </a:solidFill>
              </a:rPr>
            </a:b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ADD Instruction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9793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46"/>
    </mc:Choice>
    <mc:Fallback>
      <p:transition spd="slow" advTm="60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990600"/>
            <a:ext cx="84582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Add 0x25 and 0x34</a:t>
            </a:r>
          </a:p>
          <a:p>
            <a:pPr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	MOV R1,#0x25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	</a:t>
            </a:r>
            <a:r>
              <a:rPr lang="en-US" sz="2800" b="1" dirty="0" smtClean="0">
                <a:solidFill>
                  <a:srgbClr val="C00000"/>
                </a:solidFill>
              </a:rPr>
              <a:t>MOV R7,#0x34</a:t>
            </a:r>
          </a:p>
          <a:p>
            <a:pPr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	ADD R5,R1,R7</a:t>
            </a:r>
          </a:p>
          <a:p>
            <a:pPr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	</a:t>
            </a:r>
            <a:r>
              <a:rPr lang="en-US" sz="2800" b="1" dirty="0" smtClean="0"/>
              <a:t>OR</a:t>
            </a:r>
            <a:endParaRPr lang="en-US" sz="2800" b="1" dirty="0"/>
          </a:p>
          <a:p>
            <a:pPr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	MOV R1,#0x25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	</a:t>
            </a:r>
            <a:r>
              <a:rPr lang="en-US" sz="2800" b="1" dirty="0" smtClean="0">
                <a:solidFill>
                  <a:srgbClr val="C00000"/>
                </a:solidFill>
              </a:rPr>
              <a:t>ADD R5,R1,#0x34</a:t>
            </a: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/>
            </a:r>
            <a:br>
              <a:rPr lang="en-US" sz="2800" b="1" dirty="0">
                <a:solidFill>
                  <a:srgbClr val="C00000"/>
                </a:solidFill>
              </a:rPr>
            </a:b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 Simple Program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5849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414"/>
    </mc:Choice>
    <mc:Fallback>
      <p:transition spd="slow" advTm="270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990600"/>
            <a:ext cx="8458200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sz="2800" b="1" dirty="0" smtClean="0">
              <a:solidFill>
                <a:srgbClr val="C00000"/>
              </a:solidFill>
            </a:endParaRPr>
          </a:p>
          <a:p>
            <a:pPr algn="ctr">
              <a:lnSpc>
                <a:spcPct val="150000"/>
              </a:lnSpc>
            </a:pPr>
            <a:endParaRPr lang="en-US" sz="2800" b="1" dirty="0">
              <a:solidFill>
                <a:srgbClr val="C0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To Learn Assembly?!!!</a:t>
            </a:r>
            <a:r>
              <a:rPr lang="en-US" sz="2800" b="1" dirty="0">
                <a:solidFill>
                  <a:srgbClr val="C00000"/>
                </a:solidFill>
              </a:rPr>
              <a:t/>
            </a:r>
            <a:br>
              <a:rPr lang="en-US" sz="2800" b="1" dirty="0">
                <a:solidFill>
                  <a:srgbClr val="C00000"/>
                </a:solidFill>
              </a:rPr>
            </a:b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3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474"/>
    </mc:Choice>
    <mc:Fallback>
      <p:transition spd="slow" advTm="159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32"/>
    </mc:Choice>
    <mc:Fallback>
      <p:transition spd="slow" advTm="32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28700" y="2362200"/>
            <a:ext cx="6781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ARM Architecture and Assembly </a:t>
            </a:r>
            <a:r>
              <a:rPr lang="en-US" sz="3200" b="1" dirty="0" smtClean="0"/>
              <a:t>Language Programming 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19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492"/>
    </mc:Choice>
    <mc:Fallback>
      <p:transition spd="slow" advTm="214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ARM Registers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7" name="Picture 6" descr="F2-2_ARMregisters.jp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133600" y="990600"/>
            <a:ext cx="5334000" cy="508930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81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932"/>
    </mc:Choice>
    <mc:Fallback>
      <p:transition spd="slow" advTm="120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6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20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Registers Data Size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7" name="Picture 6" descr="F2-1_ARMregistersDataSize.jpg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57200" y="2743200"/>
            <a:ext cx="8229600" cy="17040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1143000"/>
            <a:ext cx="84582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MSB: D31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LSB: D0</a:t>
            </a:r>
          </a:p>
          <a:p>
            <a:pPr algn="l"/>
            <a:endParaRPr lang="fa-IR" sz="2000" b="1" dirty="0">
              <a:cs typeface="B Nazanin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323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52"/>
    </mc:Choice>
    <mc:Fallback>
      <p:transition spd="slow" advTm="39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13 GPRs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dirty="0" smtClean="0">
                <a:cs typeface="B Nazanin" pitchFamily="2" charset="-78"/>
              </a:rPr>
              <a:t>R0-R12 (32-bit)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dirty="0" smtClean="0">
                <a:cs typeface="B Nazanin" pitchFamily="2" charset="-78"/>
              </a:rPr>
              <a:t>Can be used by all arithmetic/logic instructions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600" b="1" dirty="0" smtClean="0">
              <a:cs typeface="B Nazanin" pitchFamily="2" charset="-78"/>
            </a:endParaRPr>
          </a:p>
          <a:p>
            <a:pPr algn="l"/>
            <a:endParaRPr lang="fa-IR" sz="20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General Purpose Registers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2713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88"/>
    </mc:Choice>
    <mc:Fallback>
      <p:transition spd="slow" advTm="25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 common format</a:t>
            </a: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Instruction    destination, </a:t>
            </a:r>
            <a:r>
              <a:rPr lang="en-US" sz="2800" b="1" dirty="0" smtClean="0">
                <a:solidFill>
                  <a:srgbClr val="00B050"/>
                </a:solidFill>
              </a:rPr>
              <a:t>source1</a:t>
            </a:r>
            <a:r>
              <a:rPr lang="en-US" sz="2800" b="1" dirty="0" smtClean="0">
                <a:solidFill>
                  <a:srgbClr val="C00000"/>
                </a:solidFill>
              </a:rPr>
              <a:t>, source2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solidFill>
                  <a:srgbClr val="C00000"/>
                </a:solidFill>
              </a:rPr>
              <a:t>Source2</a:t>
            </a:r>
            <a:r>
              <a:rPr lang="en-US" sz="2800" b="1" dirty="0" smtClean="0"/>
              <a:t> can be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 register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Immediate (constant)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Memory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Destination is often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 register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Memory</a:t>
            </a:r>
            <a:endParaRPr lang="fa-IR" sz="20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ARM Instruction Format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226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97"/>
    </mc:Choice>
    <mc:Fallback>
      <p:transition spd="slow" advTm="116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458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Copies </a:t>
            </a:r>
            <a:r>
              <a:rPr lang="en-US" sz="2800" b="1" dirty="0"/>
              <a:t>data into register or from register </a:t>
            </a:r>
            <a:r>
              <a:rPr lang="en-US" sz="2800" b="1" dirty="0" smtClean="0"/>
              <a:t>to register</a:t>
            </a: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MOV Rn</a:t>
            </a:r>
            <a:r>
              <a:rPr lang="en-US" sz="2800" b="1" dirty="0" smtClean="0">
                <a:solidFill>
                  <a:srgbClr val="C00000"/>
                </a:solidFill>
              </a:rPr>
              <a:t>, Op2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load </a:t>
            </a:r>
            <a:r>
              <a:rPr lang="en-US" sz="2800" b="1" dirty="0">
                <a:solidFill>
                  <a:srgbClr val="FF0000"/>
                </a:solidFill>
              </a:rPr>
              <a:t>Rn</a:t>
            </a:r>
            <a:r>
              <a:rPr lang="en-US" sz="2800" b="1" dirty="0"/>
              <a:t> register with </a:t>
            </a:r>
            <a:r>
              <a:rPr lang="en-US" sz="2800" b="1" dirty="0">
                <a:solidFill>
                  <a:srgbClr val="FF0000"/>
                </a:solidFill>
              </a:rPr>
              <a:t>Op2</a:t>
            </a:r>
            <a:r>
              <a:rPr lang="en-US" sz="2800" b="1" dirty="0"/>
              <a:t> (Operand2</a:t>
            </a:r>
            <a:r>
              <a:rPr lang="en-US" sz="2800" b="1" dirty="0" smtClean="0"/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Op2 can be immediate (an 8-bit value</a:t>
            </a:r>
            <a:r>
              <a:rPr lang="en-US" sz="2400" b="1" dirty="0" smtClean="0"/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Op2 can be a register </a:t>
            </a:r>
            <a:r>
              <a:rPr lang="en-US" sz="2400" b="1" dirty="0" smtClean="0">
                <a:solidFill>
                  <a:srgbClr val="FF0000"/>
                </a:solidFill>
              </a:rPr>
              <a:t>Rm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0000"/>
                </a:solidFill>
              </a:rPr>
              <a:t>Rn</a:t>
            </a:r>
            <a:r>
              <a:rPr lang="en-US" sz="2400" b="1" dirty="0" smtClean="0"/>
              <a:t> or </a:t>
            </a:r>
            <a:r>
              <a:rPr lang="en-US" sz="2400" b="1" dirty="0" smtClean="0">
                <a:solidFill>
                  <a:srgbClr val="FF0000"/>
                </a:solidFill>
              </a:rPr>
              <a:t>Rm</a:t>
            </a:r>
            <a:r>
              <a:rPr lang="en-US" sz="2400" b="1" dirty="0" smtClean="0"/>
              <a:t> can be any of the registers R0 to R15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MOV Instruction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9518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396"/>
    </mc:Choice>
    <mc:Fallback>
      <p:transition spd="slow" advTm="178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990600"/>
            <a:ext cx="84582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Load </a:t>
            </a:r>
            <a:r>
              <a:rPr lang="en-US" sz="2800" b="1" dirty="0"/>
              <a:t>R2 with 0x25 (R2 = 0x25</a:t>
            </a:r>
            <a:r>
              <a:rPr lang="en-US" sz="2800" b="1" dirty="0" smtClean="0"/>
              <a:t>)</a:t>
            </a:r>
          </a:p>
          <a:p>
            <a:pPr algn="ctr">
              <a:lnSpc>
                <a:spcPct val="150000"/>
              </a:lnSpc>
            </a:pPr>
            <a:r>
              <a:rPr lang="en-US" sz="2800" b="1" dirty="0" smtClean="0">
                <a:solidFill>
                  <a:srgbClr val="C00000"/>
                </a:solidFill>
              </a:rPr>
              <a:t>MOV R2,#0x25; </a:t>
            </a:r>
            <a:r>
              <a:rPr lang="en-US" sz="2800" b="1" dirty="0" smtClean="0">
                <a:solidFill>
                  <a:schemeClr val="accent3">
                    <a:lumMod val="50000"/>
                  </a:schemeClr>
                </a:solidFill>
              </a:rPr>
              <a:t>25 in hex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Notice the </a:t>
            </a:r>
            <a:r>
              <a:rPr lang="en-US" sz="2400" b="1" dirty="0" smtClean="0">
                <a:solidFill>
                  <a:srgbClr val="FF0000"/>
                </a:solidFill>
              </a:rPr>
              <a:t>#</a:t>
            </a:r>
            <a:r>
              <a:rPr lang="en-US" sz="2400" b="1" dirty="0" smtClean="0"/>
              <a:t> before immediate values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Use “</a:t>
            </a:r>
            <a:r>
              <a:rPr lang="en-US" sz="2400" b="1" dirty="0" smtClean="0">
                <a:solidFill>
                  <a:srgbClr val="FF0000"/>
                </a:solidFill>
              </a:rPr>
              <a:t>;</a:t>
            </a:r>
            <a:r>
              <a:rPr lang="en-US" sz="2400" b="1" dirty="0" smtClean="0"/>
              <a:t>” for comment (same as “</a:t>
            </a:r>
            <a:r>
              <a:rPr lang="en-US" sz="2400" b="1" dirty="0" smtClean="0">
                <a:solidFill>
                  <a:srgbClr val="FF0000"/>
                </a:solidFill>
              </a:rPr>
              <a:t>//</a:t>
            </a:r>
            <a:r>
              <a:rPr lang="en-US" sz="2400" b="1" dirty="0" smtClean="0"/>
              <a:t>” in C)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For numbers in hex, put “</a:t>
            </a:r>
            <a:r>
              <a:rPr lang="en-US" sz="2400" b="1" dirty="0" smtClean="0">
                <a:solidFill>
                  <a:srgbClr val="FF0000"/>
                </a:solidFill>
              </a:rPr>
              <a:t>0x</a:t>
            </a:r>
            <a:r>
              <a:rPr lang="en-US" sz="2400" b="1" dirty="0" smtClean="0"/>
              <a:t>” in front of the value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Put nothing for decimal</a:t>
            </a:r>
          </a:p>
          <a:p>
            <a:pPr lvl="2" algn="ctr">
              <a:lnSpc>
                <a:spcPct val="15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MOV R1</a:t>
            </a:r>
            <a:r>
              <a:rPr lang="en-US" sz="2400" b="1" dirty="0" smtClean="0">
                <a:solidFill>
                  <a:srgbClr val="FF0000"/>
                </a:solidFill>
              </a:rPr>
              <a:t>,#50; </a:t>
            </a: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50 in decimal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 smtClean="0"/>
              <a:t>Copy </a:t>
            </a:r>
            <a:r>
              <a:rPr lang="pt-BR" sz="2800" b="1" dirty="0"/>
              <a:t>contents of R7 into R5 (R5 = R7)</a:t>
            </a:r>
            <a:endParaRPr lang="en-US" sz="2800" b="1" dirty="0" smtClean="0"/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MOV R5,R7 </a:t>
            </a: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MOV Instruction: Examples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5385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180"/>
    </mc:Choice>
    <mc:Fallback>
      <p:transition spd="slow" advTm="284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9|1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7.6|7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|54|6.5|1.5|4.2|6.2|2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13.7|9.5|54.5|5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8.6|29.2|12.6|174|12.9|10.1|11.6|8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9|55.5|18.7|13.8|66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3|8.5|10.1|7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17.5|6.8|3|105.6|3.4|6.8|120.8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37343</TotalTime>
  <Words>475</Words>
  <Application>Microsoft Office PowerPoint</Application>
  <PresentationFormat>On-screen Show (4:3)</PresentationFormat>
  <Paragraphs>100</Paragraphs>
  <Slides>13</Slides>
  <Notes>0</Notes>
  <HiddenSlides>0</HiddenSlides>
  <MMClips>13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ARM Registers</vt:lpstr>
      <vt:lpstr>Registers Data Size</vt:lpstr>
      <vt:lpstr>General Purpose Registers</vt:lpstr>
      <vt:lpstr>ARM Instruction Format</vt:lpstr>
      <vt:lpstr>MOV Instruction</vt:lpstr>
      <vt:lpstr>MOV Instruction: Examples</vt:lpstr>
      <vt:lpstr>MOV Instruction: Examples</vt:lpstr>
      <vt:lpstr>ADD Instruction</vt:lpstr>
      <vt:lpstr>A Simple Program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591</cp:revision>
  <cp:lastPrinted>2017-02-07T08:08:08Z</cp:lastPrinted>
  <dcterms:created xsi:type="dcterms:W3CDTF">2006-08-16T00:00:00Z</dcterms:created>
  <dcterms:modified xsi:type="dcterms:W3CDTF">2020-05-28T12:28:08Z</dcterms:modified>
</cp:coreProperties>
</file>